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</p:sldIdLst>
  <p:sldSz cy="5143500" cx="9144000"/>
  <p:notesSz cx="6858000" cy="9144000"/>
  <p:embeddedFontLst>
    <p:embeddedFont>
      <p:font typeface="Average"/>
      <p:regular r:id="rId1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1B2B9C25-64D4-4DFC-BC5C-19C4EB033D68}">
  <a:tblStyle styleId="{1B2B9C25-64D4-4DFC-BC5C-19C4EB033D68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11" Type="http://schemas.openxmlformats.org/officeDocument/2006/relationships/font" Target="fonts/Average-regular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s.facebook.com/docs/facebook-login/permissions/overview" TargetMode="External"/><Relationship Id="rId3" Type="http://schemas.openxmlformats.org/officeDocument/2006/relationships/hyperlink" Target="https://developers.facebook.com/docs/facebook-login/permissions" TargetMode="Externa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xpressjs.com/en/guide/error-handling.html" TargetMode="Externa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ripe.com/docs/api#charges" TargetMode="Externa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Shape 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Shape 7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Shape 7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local 代表使用本機端驗證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400"/>
              <a:t>自己管理帳號密碼，就用passport-local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若要用facebook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就裝passport-facebook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400"/>
              <a:t>authenticate middleware寫在中間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這邊使用local  strategy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如果驗證成功，就會呼叫callback function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並拿到req.user (有包含驗證過的user資料)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如這邊就可使用req.user.username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400"/>
              <a:t>-strategy要先設定過，才能放到route去使用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-成功驗證後，passport會建立持續的login session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200"/>
              <a:t>框框處就是verify callback</a:t>
            </a:r>
            <a:br>
              <a:rPr lang="zh-TW" sz="1200"/>
            </a:br>
            <a:r>
              <a:rPr lang="zh-TW" sz="1200"/>
              <a:t>-當Passport 驗證一個request，會去parse 其內的credential (username/password)</a:t>
            </a:r>
            <a:br>
              <a:rPr lang="zh-TW" sz="1200"/>
            </a:br>
            <a:r>
              <a:rPr lang="zh-TW" sz="1200"/>
              <a:t>然後呼叫verify callback(把credential當成參數傳入)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AutoNum type="arabicParenBoth"/>
            </a:pPr>
            <a:r>
              <a:rPr lang="zh-TW" sz="1200"/>
              <a:t>處理error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AutoNum type="arabicParenBoth"/>
            </a:pPr>
            <a:r>
              <a:rPr lang="zh-TW" sz="1200"/>
              <a:t>處理沒有找到user的狀況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AutoNum type="arabicParenBoth"/>
            </a:pPr>
            <a:r>
              <a:rPr lang="zh-TW" sz="1200"/>
              <a:t>處理密碼不正確的狀況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AutoNum type="arabicParenBoth"/>
            </a:pPr>
            <a:r>
              <a:rPr lang="zh-TW" sz="1200"/>
              <a:t>把成功找到的user傳入到done function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done function為passport實作的function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第一個參數為err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zh-TW">
                <a:solidFill>
                  <a:srgbClr val="FF0000"/>
                </a:solidFill>
              </a:rPr>
              <a:t>serializeUser</a:t>
            </a:r>
            <a:r>
              <a:rPr lang="zh-TW"/>
              <a:t> function會決定要把 user instance的什麼資料存到session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這邊是拿</a:t>
            </a:r>
            <a:r>
              <a:rPr b="1" lang="zh-TW">
                <a:solidFill>
                  <a:srgbClr val="0000FF"/>
                </a:solidFill>
              </a:rPr>
              <a:t>user.id</a:t>
            </a:r>
            <a:r>
              <a:rPr lang="zh-TW"/>
              <a:t> (可以讓存到session的資料量很小)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b="1" lang="zh-TW">
                <a:solidFill>
                  <a:srgbClr val="FF0000"/>
                </a:solidFill>
              </a:rPr>
              <a:t>deserializeUser</a:t>
            </a:r>
            <a:r>
              <a:rPr lang="zh-TW"/>
              <a:t>則是後續request進來時，會從cookie拿到id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可用來比對DB是否有此User，如果有則會回復此user到</a:t>
            </a:r>
            <a:r>
              <a:rPr b="1" lang="zh-TW">
                <a:solidFill>
                  <a:srgbClr val="0000FF"/>
                </a:solidFill>
              </a:rPr>
              <a:t>req.user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b="1" lang="zh-TW">
                <a:solidFill>
                  <a:srgbClr val="FF0000"/>
                </a:solidFill>
              </a:rPr>
              <a:t>done</a:t>
            </a:r>
            <a:r>
              <a:rPr lang="zh-TW"/>
              <a:t>為passport 的callback function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記得儲存變更(右下角)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認證通過FB會提供user 資料給我們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在Express實作session需要使用Express-Session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clientID 對應 APP ID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clientSecret對應 APP Secret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callbackURL  這裡寫的要跟FB APP上寫的一致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建立FacebookStrategy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載入user model，等下要存user資料到DB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configAuth對應的是 App ID / App Secret/ callbackURL等資訊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傳入 passport來做設定 (由server.js的程式碼傳入)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serializeUser與deserializeUser (簡報p16~17)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在要求Passport驗證request之前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application必須先設定要使用的strategy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使用</a:t>
            </a:r>
            <a:r>
              <a:rPr b="1" lang="zh-TW">
                <a:solidFill>
                  <a:srgbClr val="0000FF"/>
                </a:solidFill>
              </a:rPr>
              <a:t>passport.use </a:t>
            </a:r>
            <a:r>
              <a:rPr lang="zh-TW"/>
              <a:t>去設定要使用的strategy(這邊為FacebookStrategy)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new一個FacebookStrategy，裡面放App ID/ App Secret等資訊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b="1" lang="zh-TW">
                <a:solidFill>
                  <a:srgbClr val="FF0000"/>
                </a:solidFill>
              </a:rPr>
              <a:t>如何取得user profile的特定欄位？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回傳的FB profile會包有很多user資訊，但預設不是所有欄位都會回傳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如果app有需要特定欄位可</a:t>
            </a:r>
            <a:r>
              <a:rPr b="1" lang="zh-TW">
                <a:solidFill>
                  <a:srgbClr val="0000FF"/>
                </a:solidFill>
              </a:rPr>
              <a:t>在profileFields</a:t>
            </a:r>
            <a:r>
              <a:rPr lang="zh-TW"/>
              <a:t>指定 (若沒有可以不寫)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b="1" lang="zh-TW">
                <a:solidFill>
                  <a:srgbClr val="FF0000"/>
                </a:solidFill>
              </a:rPr>
              <a:t>如何跟user要求額外的permission?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FB驗證成功後會呼叫Verify Callback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回傳</a:t>
            </a:r>
            <a:r>
              <a:rPr b="1" lang="zh-TW">
                <a:solidFill>
                  <a:srgbClr val="0000FF"/>
                </a:solidFill>
              </a:rPr>
              <a:t>token，refreshToken，profile</a:t>
            </a:r>
            <a:r>
              <a:rPr lang="zh-TW"/>
              <a:t>跟 </a:t>
            </a:r>
            <a:r>
              <a:rPr b="1" lang="zh-TW">
                <a:solidFill>
                  <a:srgbClr val="0000FF"/>
                </a:solidFill>
              </a:rPr>
              <a:t>done</a:t>
            </a:r>
            <a:r>
              <a:rPr lang="zh-TW"/>
              <a:t> (callback)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Token:用來跟fb要資料的key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refreshToken是token快expire時，用來refresh access並拿到新的token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用回傳的profile.id去找看看DB內有沒user的facebook欄位是一樣的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(1)如果有找到，就把這個user傳入done function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(2)如果DB找不到，就表示這個人沒有用FB帳號註冊過，幫他用FB給的profile物件，新增一個user docuement到DB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在這邊設定了newUser的每個path  (對照user model看）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zh-TW">
                <a:solidFill>
                  <a:srgbClr val="0000FF"/>
                </a:solidFill>
              </a:rPr>
              <a:t>/auth/facebook </a:t>
            </a:r>
            <a:r>
              <a:rPr lang="zh-TW"/>
              <a:t>  點FB login時對應的route，把user導到FB去做認證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scope為facebook會要求user授權的資料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b="1" lang="zh-TW">
                <a:solidFill>
                  <a:srgbClr val="0000FF"/>
                </a:solidFill>
              </a:rPr>
              <a:t>/auth/facebook/callback </a:t>
            </a:r>
            <a:r>
              <a:rPr lang="zh-TW"/>
              <a:t>  fb驗證後會導到的route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會回傳user profile及token，並去跑FB Strategy內的程式(verify callback)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b="1" lang="zh-TW">
                <a:solidFill>
                  <a:srgbClr val="0000FF"/>
                </a:solidFill>
              </a:rPr>
              <a:t>/logout </a:t>
            </a:r>
            <a:r>
              <a:rPr lang="zh-TW"/>
              <a:t>  點登出時對應的route    req.logout會把session刪掉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req.logout( )會移除req.user及清除login session</a:t>
            </a:r>
            <a:br>
              <a:rPr lang="zh-TW"/>
            </a:b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參考</a:t>
            </a:r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https://developers.facebook.com/docs/facebook-login/permissions/overview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https://developers.facebook.com/docs/facebook-login/permissions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新增passport相關code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passport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express-session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cookie-parser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在config/passport傳入passport做設定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點login button後 會顯示出驗證後user的id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可以看到redirect到 /  後，session有user的資料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200"/>
              <a:t>利用req.user._id及User model去找DB是否有此筆document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200"/>
              <a:t>next(err) =&gt;錯誤交由error middleware去處理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200" u="sng">
                <a:solidFill>
                  <a:schemeClr val="hlink"/>
                </a:solidFill>
                <a:hlinkClick r:id="rId2"/>
              </a:rPr>
              <a:t>https://expressjs.com/en/guide/error-handling.html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對應 Add to Cart Button 送出的request，找出目前user的cart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找到user後，取出user.data.cart，因為是array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所以可用push 一個item 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req.body上會有post進來的3種資料 </a:t>
            </a:r>
            <a:r>
              <a:rPr b="1" lang="zh-TW"/>
              <a:t>productid/ quantity/ subtotal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quantity跟subtotal因為要計算，所以要轉成Integer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400"/>
              <a:t>累加subtotal到totalValue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處理totalValue後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將user document存到DB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save成功會回傳給前端 user物件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Shape 5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對應remove button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pull將array中資料拉掉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totalValue則會減少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邏輯： 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前端點remove button 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=&gt;req.body會有itemid  =&gt;我們用來把array中的對應的item移掉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req.body也會帶有subtotal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400"/>
              <a:t>Angular的user service會用到</a:t>
            </a: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logout( )為passport提供的功能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會把session刪除</a:t>
            </a: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2種做法解決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 sz="1400"/>
              <a:t>User嘗試存取受保護的資源(如log in動作)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 sz="1400"/>
              <a:t>被重導到Auth Server，User提供 Log in 資料給Server驗證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 sz="1400"/>
              <a:t>成功驗證後，user被導到client app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 sz="1400"/>
              <a:t>Client App使用OAuth code跟API key去要求token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 sz="1400"/>
              <a:t>Server回傳加密過的token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 sz="1400"/>
              <a:t>app利用token來request受保護的資源(如user照片，email等)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 sz="1400"/>
              <a:t>server驗證token後，回傳資源給app</a:t>
            </a: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 u="sng">
                <a:solidFill>
                  <a:schemeClr val="hlink"/>
                </a:solidFill>
                <a:hlinkClick r:id="rId2"/>
              </a:rPr>
              <a:t>https://stripe.com/docs/api#charges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ADADAD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charge.status    “successed” / “failed”</a:t>
            </a: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Shape 6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Shape 6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Shape 6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/>
              <a:t>passport本身不做認證</a:t>
            </a:r>
          </a:p>
          <a:p>
            <a:pPr lvl="0">
              <a:spcBef>
                <a:spcPts val="0"/>
              </a:spcBef>
              <a:buNone/>
            </a:pPr>
            <a:r>
              <a:rPr lang="zh-TW" sz="1800"/>
              <a:t>如果想使用FB認證</a:t>
            </a:r>
          </a:p>
          <a:p>
            <a:pPr lvl="0">
              <a:spcBef>
                <a:spcPts val="0"/>
              </a:spcBef>
              <a:buNone/>
            </a:pPr>
            <a:r>
              <a:rPr lang="zh-TW" sz="1800"/>
              <a:t>就要安裝</a:t>
            </a:r>
            <a:r>
              <a:rPr b="1" lang="zh-TW" sz="1800">
                <a:solidFill>
                  <a:srgbClr val="0000FF"/>
                </a:solidFill>
              </a:rPr>
              <a:t>passport-facebook</a:t>
            </a: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Shape 6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400"/>
              <a:t>我們要來看一下如何把HTML寫在另一個檔案並將該檔案在response時回傳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而不是用res.send方式傳HTML</a:t>
            </a: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Shape 6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Shape 6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Shape 6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Shape 6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可以看出在send裡面放HTML不是個好主意</a:t>
            </a: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Shape 6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我們要回傳的是dynamic(動態)的HTML=&gt;稱為template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不是靜態的HTML</a:t>
            </a: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Shape 7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Shape 7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8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hyperlink" Target="https://docs.google.com/presentation/d/12RbvtxMekzDSq21hJ_bX22kxWsr-ZDzJcLV4z6ZVO2A/edit?usp=sharing" TargetMode="Externa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6.png"/><Relationship Id="rId4" Type="http://schemas.openxmlformats.org/officeDocument/2006/relationships/image" Target="../media/image07.png"/><Relationship Id="rId5" Type="http://schemas.openxmlformats.org/officeDocument/2006/relationships/image" Target="../media/image0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oo.gl/J1NUSP" TargetMode="External"/><Relationship Id="rId4" Type="http://schemas.openxmlformats.org/officeDocument/2006/relationships/hyperlink" Target="https://www.dropbox.com/sh/mnxu5fosuhjpug0/AAAdrOWn8dcVPP5QsYCK7vdpa/1210?dl=0" TargetMode="External"/><Relationship Id="rId5" Type="http://schemas.openxmlformats.org/officeDocument/2006/relationships/hyperlink" Target="https://ide.c9.io/kuolun/meanstackcourse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evelopers.facebook.com/docs/graph-api?locale=zh_TW" TargetMode="External"/><Relationship Id="rId4" Type="http://schemas.openxmlformats.org/officeDocument/2006/relationships/image" Target="../media/image5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localhost:8080/auth/facebook/callback" TargetMode="External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localhost:8080/auth/facebook/callback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passportjs.org/docs/profil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localhost:3000/testFB.html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2.png"/><Relationship Id="rId6" Type="http://schemas.openxmlformats.org/officeDocument/2006/relationships/image" Target="../media/image4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://passportjs.org/docs#facebook" TargetMode="External"/><Relationship Id="rId4" Type="http://schemas.openxmlformats.org/officeDocument/2006/relationships/hyperlink" Target="https://github.com/jaredhanson/passport-facebook" TargetMode="External"/><Relationship Id="rId5" Type="http://schemas.openxmlformats.org/officeDocument/2006/relationships/hyperlink" Target="https://github.com/passport/express-4.x-facebook-example/blob/master/server.js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0.png"/><Relationship Id="rId4" Type="http://schemas.openxmlformats.org/officeDocument/2006/relationships/image" Target="../media/image5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2.png"/><Relationship Id="rId4" Type="http://schemas.openxmlformats.org/officeDocument/2006/relationships/image" Target="../media/image9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8.png"/><Relationship Id="rId4" Type="http://schemas.openxmlformats.org/officeDocument/2006/relationships/image" Target="../media/image6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4.png"/><Relationship Id="rId4" Type="http://schemas.openxmlformats.org/officeDocument/2006/relationships/hyperlink" Target="https://stripe.com/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2.png"/><Relationship Id="rId4" Type="http://schemas.openxmlformats.org/officeDocument/2006/relationships/image" Target="../media/image7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://localhost:3000/testStripe.html" TargetMode="External"/><Relationship Id="rId4" Type="http://schemas.openxmlformats.org/officeDocument/2006/relationships/image" Target="../media/image70.png"/><Relationship Id="rId5" Type="http://schemas.openxmlformats.org/officeDocument/2006/relationships/image" Target="../media/image72.png"/><Relationship Id="rId6" Type="http://schemas.openxmlformats.org/officeDocument/2006/relationships/image" Target="../media/image7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://localhost:3000/testStripe.html" TargetMode="Externa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8.png"/><Relationship Id="rId4" Type="http://schemas.openxmlformats.org/officeDocument/2006/relationships/image" Target="../media/image7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79.png"/><Relationship Id="rId4" Type="http://schemas.openxmlformats.org/officeDocument/2006/relationships/image" Target="../media/image8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1631475"/>
            <a:ext cx="8520600" cy="1165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MEAN Stack實作班03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2422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http://passportjs.org/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150" y="890624"/>
            <a:ext cx="7631702" cy="420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/>
          <p:nvPr>
            <p:ph type="title"/>
          </p:nvPr>
        </p:nvSpPr>
        <p:spPr>
          <a:xfrm>
            <a:off x="311700" y="321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render category.ejs</a:t>
            </a:r>
          </a:p>
        </p:txBody>
      </p:sp>
      <p:sp>
        <p:nvSpPr>
          <p:cNvPr id="719" name="Shape 7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20" name="Shape 7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2598" y="1017725"/>
            <a:ext cx="5589699" cy="385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6" name="Shape 7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27" name="Shape 7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75" y="1657350"/>
            <a:ext cx="664845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3" name="Shape 7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34" name="Shape 7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712" y="1571625"/>
            <a:ext cx="5362575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/>
          <p:nvPr>
            <p:ph type="title"/>
          </p:nvPr>
        </p:nvSpPr>
        <p:spPr>
          <a:xfrm>
            <a:off x="311700" y="2409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EJS官網 </a:t>
            </a:r>
            <a:r>
              <a:rPr lang="zh-TW">
                <a:solidFill>
                  <a:srgbClr val="FFFFFF"/>
                </a:solidFill>
              </a:rPr>
              <a:t>http://www.embeddedjs.com/</a:t>
            </a:r>
          </a:p>
        </p:txBody>
      </p:sp>
      <p:sp>
        <p:nvSpPr>
          <p:cNvPr id="740" name="Shape 7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DADAD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DADAD"/>
              </a:solidFill>
            </a:endParaRPr>
          </a:p>
        </p:txBody>
      </p:sp>
      <p:pic>
        <p:nvPicPr>
          <p:cNvPr id="741" name="Shape 7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4824" y="894449"/>
            <a:ext cx="5121499" cy="393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EJS Demo</a:t>
            </a:r>
          </a:p>
        </p:txBody>
      </p:sp>
      <p:sp>
        <p:nvSpPr>
          <p:cNvPr id="747" name="Shape 7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800" u="sng">
                <a:solidFill>
                  <a:schemeClr val="hlink"/>
                </a:solidFill>
                <a:hlinkClick r:id="rId3"/>
              </a:rPr>
              <a:t>https://docs.google.com/presentation/d/12RbvtxMekzDSq21hJ_bX22kxWsr-ZDzJcLV4z6ZVO2A/edit?usp=sharing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建立Profile Page(練習)</a:t>
            </a:r>
          </a:p>
        </p:txBody>
      </p:sp>
      <p:sp>
        <p:nvSpPr>
          <p:cNvPr id="753" name="Shape 7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button點下去導到FB去做驗證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驗證完後，導到profile頁面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54" name="Shape 7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200" y="1694074"/>
            <a:ext cx="5772799" cy="2765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49" y="195650"/>
            <a:ext cx="7374374" cy="458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Local Strategy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9995"/>
            <a:ext cx="9144002" cy="2803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Passport	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168825" y="1152475"/>
            <a:ext cx="86634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2400"/>
              <a:t>用途：驗證request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2400"/>
              <a:t>容易整合到application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2400"/>
              <a:t>認證機制：</a:t>
            </a:r>
            <a:r>
              <a:rPr lang="zh-TW" sz="2400">
                <a:solidFill>
                  <a:srgbClr val="FFFF00"/>
                </a:solidFill>
              </a:rPr>
              <a:t>strategies</a:t>
            </a:r>
            <a:r>
              <a:rPr lang="zh-TW" sz="2400"/>
              <a:t>，支援多種平台如twitter,google</a:t>
            </a:r>
            <a:br>
              <a:rPr lang="zh-TW"/>
            </a:b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25" y="3344100"/>
            <a:ext cx="8806350" cy="12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Strategies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3000"/>
              <a:t>驗證username跟password</a:t>
            </a:r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3000"/>
              <a:t>透過OAuth或OpenID來驗證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2343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Authenticate(驗證)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879975"/>
            <a:ext cx="8520600" cy="3688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>
              <a:spcBef>
                <a:spcPts val="0"/>
              </a:spcBef>
              <a:buSzPct val="100000"/>
            </a:pPr>
            <a:r>
              <a:rPr lang="zh-TW" sz="2400"/>
              <a:t>驗證request：</a:t>
            </a:r>
            <a:r>
              <a:rPr lang="zh-TW" sz="2400">
                <a:solidFill>
                  <a:srgbClr val="FFFF00"/>
                </a:solidFill>
              </a:rPr>
              <a:t>passport.authenticate( )</a:t>
            </a:r>
            <a:r>
              <a:rPr lang="zh-TW" sz="2400"/>
              <a:t>並指定要用的strategy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799" y="1808950"/>
            <a:ext cx="7446400" cy="31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req.user	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2400"/>
              <a:t>驗證失敗，Passport會回應401 Unauthorized</a:t>
            </a:r>
            <a:br>
              <a:rPr lang="zh-TW" sz="2400"/>
            </a:br>
            <a:r>
              <a:rPr lang="zh-TW" sz="2400"/>
              <a:t>其他route handler不會被呼</a:t>
            </a:r>
            <a:r>
              <a:rPr lang="zh-TW" sz="2400"/>
              <a:t>叫</a:t>
            </a:r>
            <a:br>
              <a:rPr lang="zh-TW" sz="2400"/>
            </a:b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2400"/>
              <a:t>如果驗證成功，handler會被呼叫，且</a:t>
            </a:r>
            <a:r>
              <a:rPr lang="zh-TW" sz="2400">
                <a:solidFill>
                  <a:srgbClr val="FFFF00"/>
                </a:solidFill>
              </a:rPr>
              <a:t>req.user</a:t>
            </a:r>
            <a:r>
              <a:rPr lang="zh-TW" sz="2400"/>
              <a:t>會被passport設定為驗證過的user物件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512" y="295887"/>
            <a:ext cx="4562475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0" y="714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Verify Callback	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674" y="285749"/>
            <a:ext cx="6122725" cy="4194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114300" y="788675"/>
            <a:ext cx="2754600" cy="3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>
                <a:solidFill>
                  <a:srgbClr val="D9D9D9"/>
                </a:solidFill>
              </a:rPr>
              <a:t>目的：找出具有credentials(帳密)</a:t>
            </a:r>
          </a:p>
          <a:p>
            <a:pPr lvl="0">
              <a:spcBef>
                <a:spcPts val="0"/>
              </a:spcBef>
              <a:buNone/>
            </a:pPr>
            <a:r>
              <a:rPr lang="zh-TW" sz="1800">
                <a:solidFill>
                  <a:srgbClr val="D9D9D9"/>
                </a:solidFill>
              </a:rPr>
              <a:t>的user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D9D9D9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D9D9D9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zh-TW" sz="1800">
                <a:solidFill>
                  <a:srgbClr val="D9D9D9"/>
                </a:solidFill>
              </a:rPr>
              <a:t>以local strategy</a:t>
            </a:r>
          </a:p>
          <a:p>
            <a:pPr lvl="0">
              <a:spcBef>
                <a:spcPts val="0"/>
              </a:spcBef>
              <a:buNone/>
            </a:pPr>
            <a:r>
              <a:rPr lang="zh-TW" sz="1800">
                <a:solidFill>
                  <a:srgbClr val="D9D9D9"/>
                </a:solidFill>
              </a:rPr>
              <a:t>為例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D9D9D9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zh-TW" sz="1800">
                <a:solidFill>
                  <a:srgbClr val="D9D9D9"/>
                </a:solidFill>
              </a:rPr>
              <a:t>用</a:t>
            </a:r>
            <a:r>
              <a:rPr lang="zh-TW" sz="1800">
                <a:solidFill>
                  <a:srgbClr val="FFFF00"/>
                </a:solidFill>
              </a:rPr>
              <a:t>passport.use</a:t>
            </a:r>
          </a:p>
          <a:p>
            <a:pPr lvl="0">
              <a:spcBef>
                <a:spcPts val="0"/>
              </a:spcBef>
              <a:buNone/>
            </a:pPr>
            <a:r>
              <a:rPr lang="zh-TW" sz="1800">
                <a:solidFill>
                  <a:srgbClr val="D9D9D9"/>
                </a:solidFill>
              </a:rPr>
              <a:t>設定strategy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389100"/>
            <a:ext cx="8520600" cy="417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D9D9D9"/>
                </a:solidFill>
              </a:rPr>
              <a:t>如果Server exception發生</a:t>
            </a:r>
            <a:br>
              <a:rPr lang="zh-TW">
                <a:solidFill>
                  <a:srgbClr val="D9D9D9"/>
                </a:solidFill>
              </a:rPr>
            </a:br>
            <a:r>
              <a:rPr lang="zh-TW">
                <a:solidFill>
                  <a:srgbClr val="D9D9D9"/>
                </a:solidFill>
              </a:rPr>
              <a:t>(如DB無法取用)</a:t>
            </a:r>
            <a:br>
              <a:rPr lang="zh-TW">
                <a:solidFill>
                  <a:srgbClr val="D9D9D9"/>
                </a:solidFill>
              </a:rPr>
            </a:br>
            <a:r>
              <a:rPr lang="zh-TW">
                <a:solidFill>
                  <a:srgbClr val="D9D9D9"/>
                </a:solidFill>
              </a:rPr>
              <a:t>傳入err給done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D9D9D9"/>
                </a:solidFill>
              </a:rPr>
              <a:t>如果驗證通過，verify callback</a:t>
            </a:r>
            <a:br>
              <a:rPr lang="zh-TW">
                <a:solidFill>
                  <a:srgbClr val="D9D9D9"/>
                </a:solidFill>
              </a:rPr>
            </a:br>
            <a:r>
              <a:rPr lang="zh-TW">
                <a:solidFill>
                  <a:srgbClr val="D9D9D9"/>
                </a:solidFill>
              </a:rPr>
              <a:t>會呼叫done function</a:t>
            </a:r>
            <a:br>
              <a:rPr lang="zh-TW">
                <a:solidFill>
                  <a:srgbClr val="D9D9D9"/>
                </a:solidFill>
              </a:rPr>
            </a:br>
            <a:r>
              <a:rPr lang="zh-TW">
                <a:solidFill>
                  <a:srgbClr val="D9D9D9"/>
                </a:solidFill>
              </a:rPr>
              <a:t>提供驗證過的user給Passport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D9D9D9"/>
                </a:solidFill>
              </a:rPr>
              <a:t>驗證失敗(如密碼錯誤)</a:t>
            </a:r>
            <a:br>
              <a:rPr lang="zh-TW">
                <a:solidFill>
                  <a:srgbClr val="D9D9D9"/>
                </a:solidFill>
              </a:rPr>
            </a:br>
            <a:r>
              <a:rPr lang="zh-TW">
                <a:solidFill>
                  <a:srgbClr val="D9D9D9"/>
                </a:solidFill>
              </a:rPr>
              <a:t>則要傳入false取代</a:t>
            </a:r>
            <a:br>
              <a:rPr lang="zh-TW"/>
            </a:b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5800" y="1912800"/>
            <a:ext cx="4651450" cy="9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804" y="3361875"/>
            <a:ext cx="4349999" cy="9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8525" y="515750"/>
            <a:ext cx="3441999" cy="105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1878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Session(複習)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如果login request驗證成功，</a:t>
            </a:r>
            <a:br>
              <a:rPr lang="zh-TW" sz="2400"/>
            </a:br>
            <a:r>
              <a:rPr lang="zh-TW" sz="2400"/>
              <a:t>session會被建立且透過cookie來管理</a:t>
            </a:r>
            <a:br>
              <a:rPr lang="zh-TW" sz="2400"/>
            </a:br>
            <a:br>
              <a:rPr lang="zh-TW" sz="2400"/>
            </a:br>
            <a:r>
              <a:rPr lang="zh-TW" sz="2400"/>
              <a:t>後續的request可由cookie來辨別</a:t>
            </a:r>
            <a:br>
              <a:rPr lang="zh-TW" sz="2400"/>
            </a:br>
            <a:r>
              <a:rPr lang="zh-TW" sz="2400"/>
              <a:t>為了支援login session，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Passport會</a:t>
            </a:r>
            <a:r>
              <a:rPr b="1" lang="zh-TW" sz="2400" u="sng">
                <a:solidFill>
                  <a:srgbClr val="00FFFF"/>
                </a:solidFill>
              </a:rPr>
              <a:t>serialize </a:t>
            </a:r>
            <a:r>
              <a:rPr lang="zh-TW" sz="2400">
                <a:solidFill>
                  <a:srgbClr val="FFFF00"/>
                </a:solidFill>
              </a:rPr>
              <a:t>user</a:t>
            </a:r>
            <a:r>
              <a:rPr lang="zh-TW" sz="2400"/>
              <a:t> instance到session</a:t>
            </a:r>
            <a:br>
              <a:rPr lang="zh-TW" sz="2400"/>
            </a:br>
            <a:r>
              <a:rPr lang="zh-TW" sz="2400"/>
              <a:t>及</a:t>
            </a:r>
            <a:br>
              <a:rPr lang="zh-TW" sz="2400"/>
            </a:br>
            <a:r>
              <a:rPr lang="zh-TW" sz="2400"/>
              <a:t>從session </a:t>
            </a:r>
            <a:r>
              <a:rPr b="1" lang="zh-TW" sz="2400" u="sng">
                <a:solidFill>
                  <a:srgbClr val="00FFFF"/>
                </a:solidFill>
              </a:rPr>
              <a:t>deserialize</a:t>
            </a:r>
            <a:r>
              <a:rPr lang="zh-TW" sz="2400"/>
              <a:t>出 </a:t>
            </a:r>
            <a:r>
              <a:rPr lang="zh-TW" sz="2400">
                <a:solidFill>
                  <a:srgbClr val="FFFF00"/>
                </a:solidFill>
              </a:rPr>
              <a:t>user</a:t>
            </a:r>
            <a:r>
              <a:rPr lang="zh-TW" sz="2400"/>
              <a:t> instance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2084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上課資源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ADADAD"/>
                </a:solidFill>
              </a:rPr>
              <a:t>講義</a:t>
            </a:r>
            <a:br>
              <a:rPr lang="zh-TW">
                <a:solidFill>
                  <a:srgbClr val="ADADAD"/>
                </a:solidFill>
              </a:rPr>
            </a:br>
            <a:r>
              <a:rPr lang="zh-TW" u="sng">
                <a:solidFill>
                  <a:schemeClr val="hlink"/>
                </a:solidFill>
                <a:hlinkClick r:id="rId3"/>
              </a:rPr>
              <a:t>https://goo.gl/J1NUSP</a:t>
            </a: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ADADAD"/>
                </a:solidFill>
              </a:rPr>
              <a:t>檔案</a:t>
            </a:r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https://www.dropbox.com/sh/mnxu5fosuhjpug0/AAAdrOWn8dcVPP5QsYCK7vdpa/1210?dl=0</a:t>
            </a: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ADADAD"/>
                </a:solidFill>
              </a:rPr>
              <a:t>cloud9</a:t>
            </a:r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https://ide.c9.io/kuolun/meanstackcourse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DADAD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DADAD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DADAD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DADAD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ADADAD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DADAD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550" y="297812"/>
            <a:ext cx="6465274" cy="45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11700" y="197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示意圖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51" y="863550"/>
            <a:ext cx="866675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實作FB Authentication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FB認證使用OAuth 2.0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/>
              <a:t>$ npm install </a:t>
            </a:r>
            <a:r>
              <a:rPr lang="zh-TW" sz="2400">
                <a:solidFill>
                  <a:srgbClr val="FFFF00"/>
                </a:solidFill>
              </a:rPr>
              <a:t>passport-facebook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要先到</a:t>
            </a:r>
            <a:r>
              <a:rPr lang="zh-TW" sz="2400" u="sng"/>
              <a:t>Facebook Developers</a:t>
            </a:r>
            <a:r>
              <a:rPr lang="zh-TW" sz="2400"/>
              <a:t>網頁建立一個app，會拿到</a:t>
            </a:r>
            <a:r>
              <a:rPr lang="zh-TW" sz="2400">
                <a:solidFill>
                  <a:srgbClr val="FFFF00"/>
                </a:solidFill>
              </a:rPr>
              <a:t>App ID</a:t>
            </a:r>
            <a:r>
              <a:rPr lang="zh-TW" sz="2400"/>
              <a:t>跟</a:t>
            </a:r>
            <a:r>
              <a:rPr lang="zh-TW" sz="2400">
                <a:solidFill>
                  <a:srgbClr val="FFFF00"/>
                </a:solidFill>
              </a:rPr>
              <a:t>AppSecret</a:t>
            </a:r>
            <a:br>
              <a:rPr lang="zh-TW" sz="2400">
                <a:solidFill>
                  <a:srgbClr val="FFFF00"/>
                </a:solidFill>
              </a:rPr>
            </a:b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redirect URL：FB 驗證後會把user導到哪裡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311700" y="198800"/>
            <a:ext cx="8520600" cy="55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FB Developer-建立一個新的APP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758600"/>
            <a:ext cx="8520600" cy="3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https://developers.facebook.com/docs/graph-api?locale=zh_TW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822" y="1229024"/>
            <a:ext cx="8856363" cy="381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12" y="123825"/>
            <a:ext cx="8562975" cy="48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229"/>
            <a:ext cx="9144000" cy="3707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311700" y="261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填入</a:t>
            </a:r>
            <a:r>
              <a:rPr lang="zh-TW" sz="2400" u="sng">
                <a:solidFill>
                  <a:schemeClr val="accent5"/>
                </a:solidFill>
                <a:hlinkClick r:id="rId3"/>
              </a:rPr>
              <a:t>http://localhost:3000/auth/facebook/callback</a:t>
            </a:r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5" name="Shape 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9023" y="944950"/>
            <a:ext cx="6039024" cy="419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記下App ID跟 AppSecret</a:t>
            </a:r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7903"/>
            <a:ext cx="9144000" cy="4216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Callback URL</a:t>
            </a:r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/>
              <a:t>設定callback URL為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 u="sng">
                <a:solidFill>
                  <a:schemeClr val="hlink"/>
                </a:solidFill>
                <a:hlinkClick r:id="rId3"/>
              </a:rPr>
              <a:t>http://localhost:3000/auth/facebook/callback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/>
              <a:t>確保app透過FB認證後會redirect users 回我們的app</a:t>
            </a:r>
            <a:br>
              <a:rPr lang="zh-TW" sz="2400"/>
            </a:br>
            <a:br>
              <a:rPr lang="zh-TW" sz="2400"/>
            </a:br>
            <a:r>
              <a:rPr lang="zh-TW" sz="2400"/>
              <a:t>callback是我們要儲存user information的地方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308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今日課程內容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021225"/>
            <a:ext cx="8520600" cy="354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zh-TW" sz="3000">
                <a:solidFill>
                  <a:srgbClr val="F3F3F3"/>
                </a:solidFill>
              </a:rPr>
              <a:t>FB 驗證及登入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zh-TW" sz="3000">
                <a:solidFill>
                  <a:srgbClr val="F3F3F3"/>
                </a:solidFill>
              </a:rPr>
              <a:t>建立相關購物車及user相關的route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zh-TW" sz="3000">
                <a:solidFill>
                  <a:srgbClr val="F3F3F3"/>
                </a:solidFill>
              </a:rPr>
              <a:t>Stripe API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rgbClr val="F3F3F3"/>
              </a:buClr>
              <a:buSzPct val="80000"/>
            </a:pPr>
            <a:r>
              <a:rPr lang="zh-TW" sz="3000">
                <a:solidFill>
                  <a:srgbClr val="F3F3F3"/>
                </a:solidFill>
              </a:rPr>
              <a:t>EJS</a:t>
            </a:r>
            <a:br>
              <a:rPr lang="zh-TW"/>
            </a:b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記錄App ID 跟 App Secret  </a:t>
            </a:r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先copy出來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650" y="1090775"/>
            <a:ext cx="6782497" cy="397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" y="0"/>
            <a:ext cx="87782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5075"/>
            <a:ext cx="914400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314325"/>
            <a:ext cx="7962900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287" y="138112"/>
            <a:ext cx="6067425" cy="48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發佈APP</a:t>
            </a:r>
          </a:p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737" y="1482775"/>
            <a:ext cx="5591175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Live vs Sandbox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261875" y="1986450"/>
            <a:ext cx="8520600" cy="257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>
                <a:solidFill>
                  <a:srgbClr val="FFFF00"/>
                </a:solidFill>
              </a:rPr>
              <a:t>Sandbox </a:t>
            </a:r>
            <a:r>
              <a:rPr lang="zh-TW" sz="2400"/>
              <a:t>mode ：</a:t>
            </a:r>
            <a:r>
              <a:rPr lang="zh-TW" sz="2400">
                <a:solidFill>
                  <a:srgbClr val="FFFF00"/>
                </a:solidFill>
              </a:rPr>
              <a:t>只有你</a:t>
            </a:r>
            <a:r>
              <a:rPr lang="zh-TW" sz="2400"/>
              <a:t>能登入application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>
                <a:solidFill>
                  <a:srgbClr val="FFFF00"/>
                </a:solidFill>
              </a:rPr>
              <a:t>Live </a:t>
            </a:r>
            <a:r>
              <a:rPr lang="zh-TW" sz="2400"/>
              <a:t>mode ：大家都可以登入你的application</a:t>
            </a:r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475" y="70949"/>
            <a:ext cx="4225825" cy="178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FB 驗證畫面</a:t>
            </a: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124" y="1017725"/>
            <a:ext cx="3766824" cy="282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311700" y="18737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4800"/>
              <a:t>練習：10分鐘</a:t>
            </a:r>
          </a:p>
          <a:p>
            <a:pPr lvl="0" algn="ctr">
              <a:spcBef>
                <a:spcPts val="0"/>
              </a:spcBef>
              <a:buNone/>
            </a:pPr>
            <a:r>
              <a:rPr lang="zh-TW" sz="4800"/>
              <a:t>新增一個 FB APP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311700" y="1525825"/>
            <a:ext cx="8520600" cy="114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6000"/>
              <a:t>Passport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1675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Authentication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</a:pPr>
            <a:r>
              <a:rPr lang="zh-TW" sz="2200"/>
              <a:t>HTTP stateless特性無法實作authentication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zh-TW" sz="2200"/>
              <a:t>利用session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200" u="sng"/>
              <a:t>概念：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200"/>
              <a:t>在request上存放關於這個user的一些資訊，加密後一起送到server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200"/>
              <a:t>server上的passport收到後，解開去看裡面資訊，判斷是哪個user</a:t>
            </a:r>
          </a:p>
          <a:p>
            <a:pPr lvl="0">
              <a:spcBef>
                <a:spcPts val="0"/>
              </a:spcBef>
              <a:buNone/>
            </a:pPr>
            <a:r>
              <a:rPr lang="zh-TW" sz="2200"/>
              <a:t>提供該user可以看的資料回傳response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passport.js</a:t>
            </a:r>
          </a:p>
        </p:txBody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配置Strategy：</a:t>
            </a:r>
            <a:br>
              <a:rPr lang="zh-TW" sz="3000"/>
            </a:br>
            <a:r>
              <a:rPr lang="zh-TW" sz="3000"/>
              <a:t>local, </a:t>
            </a:r>
            <a:r>
              <a:rPr lang="zh-TW" sz="3000">
                <a:solidFill>
                  <a:srgbClr val="FFFF00"/>
                </a:solidFill>
              </a:rPr>
              <a:t>facebook</a:t>
            </a:r>
            <a:r>
              <a:rPr lang="zh-TW" sz="3000"/>
              <a:t>, twitter, and google</a:t>
            </a:r>
            <a:br>
              <a:rPr lang="zh-TW" sz="3000"/>
            </a:b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zh-TW" sz="3000"/>
              <a:t>儲存User到session：</a:t>
            </a:r>
            <a:br>
              <a:rPr lang="zh-TW" sz="3000">
                <a:solidFill>
                  <a:srgbClr val="FFFF00"/>
                </a:solidFill>
              </a:rPr>
            </a:br>
            <a:r>
              <a:rPr lang="zh-TW" sz="3000">
                <a:solidFill>
                  <a:srgbClr val="FFFF00"/>
                </a:solidFill>
              </a:rPr>
              <a:t>serializeUser</a:t>
            </a:r>
            <a:r>
              <a:rPr lang="zh-TW" sz="3000"/>
              <a:t> and </a:t>
            </a:r>
            <a:r>
              <a:rPr lang="zh-TW" sz="3000">
                <a:solidFill>
                  <a:srgbClr val="FFFF00"/>
                </a:solidFill>
              </a:rPr>
              <a:t>deserializeUser </a:t>
            </a:r>
            <a:r>
              <a:rPr lang="zh-TW" sz="3000"/>
              <a:t>functions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相關檔案   (v3)</a:t>
            </a:r>
          </a:p>
        </p:txBody>
      </p:sp>
      <p:graphicFrame>
        <p:nvGraphicFramePr>
          <p:cNvPr id="316" name="Shape 316"/>
          <p:cNvGraphicFramePr/>
          <p:nvPr/>
        </p:nvGraphicFramePr>
        <p:xfrm>
          <a:off x="466800" y="168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{1B2B9C25-64D4-4DFC-BC5C-19C4EB033D68}</a:tableStyleId>
              </a:tblPr>
              <a:tblGrid>
                <a:gridCol w="3921500"/>
                <a:gridCol w="3921500"/>
              </a:tblGrid>
              <a:tr h="593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建立FB APP、APP ID及Secret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9900"/>
                          </a:solidFill>
                        </a:rPr>
                        <a:t>config/auth.js</a:t>
                      </a:r>
                    </a:p>
                  </a:txBody>
                  <a:tcPr marT="91425" marB="91425" marR="91425" marL="91425"/>
                </a:tc>
              </a:tr>
              <a:tr h="593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配置Passport FB Strategy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9900"/>
                          </a:solidFill>
                        </a:rPr>
                        <a:t>config/passport.js</a:t>
                      </a:r>
                    </a:p>
                  </a:txBody>
                  <a:tcPr marT="91425" marB="91425" marR="91425" marL="91425"/>
                </a:tc>
              </a:tr>
              <a:tr h="593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產生Routes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9900"/>
                          </a:solidFill>
                        </a:rPr>
                        <a:t>app/routes.js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311700" y="2604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config/</a:t>
            </a:r>
            <a:r>
              <a:rPr lang="zh-TW">
                <a:solidFill>
                  <a:srgbClr val="FFFF00"/>
                </a:solidFill>
              </a:rPr>
              <a:t>auth</a:t>
            </a:r>
            <a:r>
              <a:rPr lang="zh-TW"/>
              <a:t>.js          FB認證設定</a:t>
            </a:r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903" y="1017724"/>
            <a:ext cx="6286396" cy="401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config/</a:t>
            </a:r>
            <a:r>
              <a:rPr lang="zh-TW">
                <a:solidFill>
                  <a:srgbClr val="FFFF00"/>
                </a:solidFill>
              </a:rPr>
              <a:t>passport</a:t>
            </a:r>
            <a:r>
              <a:rPr lang="zh-TW"/>
              <a:t>.js             載入相關檔案</a:t>
            </a:r>
          </a:p>
        </p:txBody>
      </p:sp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462" y="1946500"/>
            <a:ext cx="6663225" cy="249039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/>
          <p:nvPr/>
        </p:nvSpPr>
        <p:spPr>
          <a:xfrm>
            <a:off x="705975" y="1199025"/>
            <a:ext cx="645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>
                <a:solidFill>
                  <a:srgbClr val="FF9900"/>
                </a:solidFill>
              </a:rPr>
              <a:t>npm install passport-facebook passport --save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CFE2F3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311700" y="958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config/passport.js            序列化user id for session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49" y="889787"/>
            <a:ext cx="8290325" cy="368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config/passport.js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new 一個FacebookStrategy</a:t>
            </a:r>
          </a:p>
        </p:txBody>
      </p:sp>
      <p:pic>
        <p:nvPicPr>
          <p:cNvPr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863925"/>
            <a:ext cx="828675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如何取得user profile的特定欄位？</a:t>
            </a:r>
          </a:p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ADADAD"/>
                </a:solidFill>
              </a:rPr>
              <a:t>回傳的FB profile會包有很多user資訊，但預設不是所有欄位都會回傳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DADA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ADADAD"/>
                </a:solidFill>
              </a:rPr>
              <a:t>如果app有需要特定欄位可在這邊指定</a:t>
            </a:r>
          </a:p>
          <a:p>
            <a:pPr indent="2120900"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DADAD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854" y="2495079"/>
            <a:ext cx="7398783" cy="20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config/passport.js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設定</a:t>
            </a:r>
            <a:r>
              <a:rPr lang="zh-TW" sz="2400">
                <a:solidFill>
                  <a:srgbClr val="FFFF00"/>
                </a:solidFill>
              </a:rPr>
              <a:t>verify callback</a:t>
            </a:r>
          </a:p>
        </p:txBody>
      </p:sp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2019512"/>
            <a:ext cx="8324850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設定要存到DB的FB資訊</a:t>
            </a:r>
          </a:p>
        </p:txBody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572700"/>
            <a:ext cx="8357974" cy="449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Profile</a:t>
            </a:r>
          </a:p>
        </p:txBody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Verify Callback 會回傳 user profile 資訊</a:t>
            </a:r>
            <a:br>
              <a:rPr lang="zh-TW" sz="2400"/>
            </a:br>
            <a:r>
              <a:rPr lang="zh-TW" sz="2400"/>
              <a:t> (Facebook, Twitter, and Google傳回方式不同) 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Passport 標準化回傳的 profile object. </a:t>
            </a:r>
            <a:br>
              <a:rPr lang="zh-TW" sz="2400"/>
            </a:br>
            <a:br>
              <a:rPr lang="zh-TW" sz="2400"/>
            </a:br>
            <a:r>
              <a:rPr lang="zh-TW" sz="2400"/>
              <a:t>更多關於Passport如何format </a:t>
            </a:r>
            <a:r>
              <a:rPr b="1" lang="zh-TW" sz="2400">
                <a:solidFill>
                  <a:srgbClr val="F9CB9C"/>
                </a:solidFill>
              </a:rPr>
              <a:t>user profile  </a:t>
            </a:r>
            <a:br>
              <a:rPr b="1" lang="zh-TW" sz="2400"/>
            </a:br>
            <a:r>
              <a:rPr b="1" lang="zh-TW" sz="2400" u="sng">
                <a:solidFill>
                  <a:schemeClr val="accent5"/>
                </a:solidFill>
                <a:hlinkClick r:id="rId3"/>
              </a:rPr>
              <a:t>http://passportjs.org/docs/profile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DEMO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使用者登入可看到secret頁面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沒登入看不到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新增一筆user document (設定過FB資訊)</a:t>
            </a:r>
          </a:p>
        </p:txBody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存成功的話，也要傳入到</a:t>
            </a:r>
            <a:r>
              <a:rPr lang="zh-TW" sz="2400">
                <a:solidFill>
                  <a:srgbClr val="FFFF00"/>
                </a:solidFill>
              </a:rPr>
              <a:t>done</a:t>
            </a:r>
            <a:r>
              <a:rPr lang="zh-TW" sz="2400"/>
              <a:t> </a:t>
            </a:r>
            <a:br>
              <a:rPr lang="zh-TW" sz="2400"/>
            </a:br>
            <a:r>
              <a:rPr lang="zh-TW" sz="2400"/>
              <a:t>(passport會去實作done)</a:t>
            </a:r>
          </a:p>
        </p:txBody>
      </p:sp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9912" y="2233762"/>
            <a:ext cx="5686425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4800"/>
              <a:t>設定相關FB驗證相關routes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app/</a:t>
            </a:r>
            <a:r>
              <a:rPr lang="zh-TW">
                <a:solidFill>
                  <a:srgbClr val="FFFF00"/>
                </a:solidFill>
              </a:rPr>
              <a:t>routes</a:t>
            </a:r>
            <a:r>
              <a:rPr lang="zh-TW"/>
              <a:t>.js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171350" y="1134750"/>
            <a:ext cx="3530100" cy="3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>
                <a:solidFill>
                  <a:srgbClr val="CCCCCC"/>
                </a:solidFill>
              </a:rPr>
              <a:t>增加FB 相關3個route</a:t>
            </a:r>
            <a:br>
              <a:rPr lang="zh-TW" sz="2400">
                <a:solidFill>
                  <a:srgbClr val="CCCCCC"/>
                </a:solidFill>
              </a:rPr>
            </a:br>
          </a:p>
          <a:p>
            <a:pPr lvl="0">
              <a:spcBef>
                <a:spcPts val="0"/>
              </a:spcBef>
              <a:buNone/>
            </a:pPr>
            <a:r>
              <a:rPr lang="zh-TW" sz="2400">
                <a:solidFill>
                  <a:srgbClr val="FFFF00"/>
                </a:solidFill>
              </a:rPr>
              <a:t>/auth/facebook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CCCC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00"/>
                </a:solidFill>
              </a:rPr>
              <a:t>/auth/facebook/callback</a:t>
            </a:r>
            <a:br>
              <a:rPr lang="zh-TW" sz="2400">
                <a:solidFill>
                  <a:srgbClr val="FFFF00"/>
                </a:solidFill>
              </a:rPr>
            </a:br>
          </a:p>
          <a:p>
            <a:pPr lvl="0">
              <a:spcBef>
                <a:spcPts val="0"/>
              </a:spcBef>
              <a:buNone/>
            </a:pPr>
            <a:r>
              <a:rPr lang="zh-TW" sz="2400">
                <a:solidFill>
                  <a:srgbClr val="FFFF00"/>
                </a:solidFill>
              </a:rPr>
              <a:t>/logout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CCCCCC"/>
              </a:solidFill>
            </a:endParaRPr>
          </a:p>
        </p:txBody>
      </p:sp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450" y="3353487"/>
            <a:ext cx="5162550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1447" y="1221746"/>
            <a:ext cx="5162549" cy="1927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6074" y="227574"/>
            <a:ext cx="6100774" cy="72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x="0" y="1184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如何跟User要求額外權限？</a:t>
            </a:r>
          </a:p>
        </p:txBody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311700" y="1152475"/>
            <a:ext cx="8520600" cy="378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到</a:t>
            </a:r>
            <a:r>
              <a:rPr lang="zh-TW">
                <a:solidFill>
                  <a:srgbClr val="FFFF00"/>
                </a:solidFill>
              </a:rPr>
              <a:t>scope</a:t>
            </a:r>
            <a:r>
              <a:rPr lang="zh-TW"/>
              <a:t>設定</a:t>
            </a: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email</a:t>
            </a:r>
            <a:r>
              <a:rPr lang="zh-TW"/>
              <a:t>：存取用戶的主要電子郵件地址</a:t>
            </a:r>
            <a:br>
              <a:rPr lang="zh-TW"/>
            </a:br>
            <a:r>
              <a:rPr lang="zh-TW">
                <a:solidFill>
                  <a:srgbClr val="FFFF00"/>
                </a:solidFill>
              </a:rPr>
              <a:t>user_likes</a:t>
            </a:r>
            <a:r>
              <a:rPr lang="zh-TW"/>
              <a:t>：存取用戶按讚的內容清單</a:t>
            </a: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ADADAD"/>
                </a:solidFill>
              </a:rPr>
              <a:t>會自動要求存取用戶的公開個人檔案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*</a:t>
            </a:r>
            <a:r>
              <a:rPr lang="zh-TW">
                <a:solidFill>
                  <a:srgbClr val="FFFF00"/>
                </a:solidFill>
              </a:rPr>
              <a:t>public_profile</a:t>
            </a:r>
            <a:r>
              <a:rPr lang="zh-TW">
                <a:solidFill>
                  <a:srgbClr val="ADADAD"/>
                </a:solidFill>
              </a:rPr>
              <a:t>是預設值</a:t>
            </a: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ADADAD"/>
                </a:solidFill>
              </a:rPr>
              <a:t>對於用戶公開個人檔案的項目子集，</a:t>
            </a: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ADADAD"/>
                </a:solidFill>
              </a:rPr>
              <a:t>提供存取權</a:t>
            </a:r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874" y="1692424"/>
            <a:ext cx="4336249" cy="324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Shape 3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3472" y="812262"/>
            <a:ext cx="6243649" cy="75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server.js</a:t>
            </a:r>
            <a:r>
              <a:rPr lang="zh-TW"/>
              <a:t> </a:t>
            </a:r>
          </a:p>
        </p:txBody>
      </p:sp>
      <p:pic>
        <p:nvPicPr>
          <p:cNvPr id="404" name="Shape 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375" y="0"/>
            <a:ext cx="3886874" cy="250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Shape 4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650" y="2581325"/>
            <a:ext cx="3315399" cy="233304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 txBox="1"/>
          <p:nvPr/>
        </p:nvSpPr>
        <p:spPr>
          <a:xfrm>
            <a:off x="272150" y="1251850"/>
            <a:ext cx="4215300" cy="3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>
                <a:solidFill>
                  <a:srgbClr val="D9D9D9"/>
                </a:solidFill>
              </a:rPr>
              <a:t>server</a:t>
            </a:r>
            <a:r>
              <a:rPr lang="zh-TW" sz="2400">
                <a:solidFill>
                  <a:srgbClr val="D9D9D9"/>
                </a:solidFill>
              </a:rPr>
              <a:t>設定使用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D9D9D9"/>
              </a:solidFill>
            </a:endParaRPr>
          </a:p>
          <a:p>
            <a:pPr indent="-381000" lvl="0" marL="457200" rtl="0">
              <a:spcBef>
                <a:spcPts val="0"/>
              </a:spcBef>
              <a:buClr>
                <a:srgbClr val="D9D9D9"/>
              </a:buClr>
              <a:buSzPct val="100000"/>
              <a:buChar char="●"/>
            </a:pPr>
            <a:r>
              <a:rPr lang="zh-TW" sz="2400">
                <a:solidFill>
                  <a:srgbClr val="D9D9D9"/>
                </a:solidFill>
              </a:rPr>
              <a:t>passport</a:t>
            </a:r>
          </a:p>
          <a:p>
            <a:pPr indent="-381000" lvl="0" marL="457200" rtl="0">
              <a:spcBef>
                <a:spcPts val="0"/>
              </a:spcBef>
              <a:buClr>
                <a:srgbClr val="D9D9D9"/>
              </a:buClr>
              <a:buSzPct val="100000"/>
              <a:buChar char="●"/>
            </a:pPr>
            <a:r>
              <a:rPr lang="zh-TW" sz="2400">
                <a:solidFill>
                  <a:srgbClr val="D9D9D9"/>
                </a:solidFill>
              </a:rPr>
              <a:t>cookie</a:t>
            </a:r>
          </a:p>
          <a:p>
            <a:pPr indent="-381000" lvl="0" marL="457200" rtl="0">
              <a:spcBef>
                <a:spcPts val="0"/>
              </a:spcBef>
              <a:buClr>
                <a:srgbClr val="D9D9D9"/>
              </a:buClr>
              <a:buSzPct val="100000"/>
              <a:buChar char="●"/>
            </a:pPr>
            <a:r>
              <a:rPr lang="zh-TW" sz="2400">
                <a:solidFill>
                  <a:srgbClr val="D9D9D9"/>
                </a:solidFill>
              </a:rPr>
              <a:t>session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D9D9D9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D9D9D9"/>
                </a:solidFill>
              </a:rPr>
              <a:t>npm install </a:t>
            </a:r>
            <a:r>
              <a:rPr lang="zh-TW">
                <a:solidFill>
                  <a:srgbClr val="00FF00"/>
                </a:solidFill>
              </a:rPr>
              <a:t>express-session cookie-parser</a:t>
            </a:r>
            <a:r>
              <a:rPr lang="zh-TW">
                <a:solidFill>
                  <a:srgbClr val="D9D9D9"/>
                </a:solidFill>
              </a:rPr>
              <a:t> --save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800">
                <a:solidFill>
                  <a:schemeClr val="dk1"/>
                </a:solidFill>
              </a:rPr>
              <a:t>server.js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zh-TW" sz="2800">
                <a:solidFill>
                  <a:schemeClr val="dk1"/>
                </a:solidFill>
              </a:rPr>
              <a:t>routes.js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413" name="Shape 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842" y="3175779"/>
            <a:ext cx="5383149" cy="104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979" y="1515825"/>
            <a:ext cx="5264874" cy="91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新增 /fbtest route來測試</a:t>
            </a:r>
          </a:p>
        </p:txBody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1" name="Shape 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549" y="1253024"/>
            <a:ext cx="7806900" cy="321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在public下新增 tesFB.html</a:t>
            </a:r>
          </a:p>
        </p:txBody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400" y="1076575"/>
            <a:ext cx="8119624" cy="38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簡單測試</a:t>
            </a:r>
          </a:p>
        </p:txBody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http://localhost:3000/testFB.html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35" name="Shape 4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700" y="1704425"/>
            <a:ext cx="4017850" cy="1339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Shape 4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701" y="3730400"/>
            <a:ext cx="5586284" cy="102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Shape 4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8750" y="1304275"/>
            <a:ext cx="4443500" cy="187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練習時間：10~15分鐘</a:t>
            </a:r>
          </a:p>
        </p:txBody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311700" y="629825"/>
            <a:ext cx="8520600" cy="39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3000"/>
              <a:t>調整config/</a:t>
            </a:r>
            <a:r>
              <a:rPr lang="zh-TW" sz="3000">
                <a:solidFill>
                  <a:srgbClr val="FFFF00"/>
                </a:solidFill>
              </a:rPr>
              <a:t>auth.js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3000"/>
              <a:t>調整config/</a:t>
            </a:r>
            <a:r>
              <a:rPr lang="zh-TW" sz="3000">
                <a:solidFill>
                  <a:srgbClr val="FFFF00"/>
                </a:solidFill>
              </a:rPr>
              <a:t>passport.js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3000"/>
              <a:t>調整</a:t>
            </a:r>
            <a:r>
              <a:rPr lang="zh-TW" sz="3000">
                <a:solidFill>
                  <a:srgbClr val="00FF00"/>
                </a:solidFill>
              </a:rPr>
              <a:t>server.js</a:t>
            </a:r>
            <a:r>
              <a:rPr lang="zh-TW" sz="3000"/>
              <a:t> 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3000"/>
              <a:t>到/fbtest</a:t>
            </a:r>
            <a:br>
              <a:rPr lang="zh-TW" sz="3000"/>
            </a:br>
            <a:r>
              <a:rPr lang="zh-TW" sz="3000"/>
              <a:t>測試是否取得FB回傳的user資料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3000"/>
              <a:t>check mlab是否有多一筆user資料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215475" y="17290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7200"/>
              <a:t>Facebook OAuth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type="title"/>
          </p:nvPr>
        </p:nvSpPr>
        <p:spPr>
          <a:xfrm>
            <a:off x="311700" y="1836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流程</a:t>
            </a:r>
          </a:p>
        </p:txBody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311700" y="869800"/>
            <a:ext cx="8520600" cy="369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375" y="756349"/>
            <a:ext cx="7123175" cy="41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Passport 參考資料</a:t>
            </a:r>
          </a:p>
        </p:txBody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311700" y="11997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http://passportjs.org/docs#facebook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lvl="0">
              <a:spcBef>
                <a:spcPts val="0"/>
              </a:spcBef>
              <a:buNone/>
            </a:pPr>
            <a:r>
              <a:rPr lang="zh-TW" sz="24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4"/>
              </a:rPr>
              <a:t>https://github.com/jaredhanson/passport-facebook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lvl="0">
              <a:spcBef>
                <a:spcPts val="0"/>
              </a:spcBef>
              <a:buNone/>
            </a:pPr>
            <a:r>
              <a:rPr lang="zh-TW" sz="2800" u="sng">
                <a:solidFill>
                  <a:schemeClr val="hlink"/>
                </a:solidFill>
                <a:hlinkClick r:id="rId5"/>
              </a:rPr>
              <a:t>https://github.com/passport/express-4.x-facebook-example/blob/master/server.js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type="title"/>
          </p:nvPr>
        </p:nvSpPr>
        <p:spPr>
          <a:xfrm>
            <a:off x="225325" y="15609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4800"/>
              <a:t>建立購物車</a:t>
            </a:r>
            <a:br>
              <a:rPr lang="zh-TW" sz="4800"/>
            </a:br>
            <a:r>
              <a:rPr lang="zh-TW" sz="4800"/>
              <a:t>及user相關的routes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type="title"/>
          </p:nvPr>
        </p:nvSpPr>
        <p:spPr>
          <a:xfrm>
            <a:off x="311700" y="18333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4800"/>
              <a:t>app/routes.js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取得user model</a:t>
            </a:r>
          </a:p>
        </p:txBody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625" y="1945537"/>
            <a:ext cx="5800725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type="title"/>
          </p:nvPr>
        </p:nvSpPr>
        <p:spPr>
          <a:xfrm>
            <a:off x="311700" y="2794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Both"/>
            </a:pPr>
            <a:r>
              <a:rPr lang="zh-TW"/>
              <a:t> GET /cart              取出購物車內容</a:t>
            </a:r>
          </a:p>
        </p:txBody>
      </p:sp>
      <p:pic>
        <p:nvPicPr>
          <p:cNvPr id="479" name="Shape 4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0" y="995150"/>
            <a:ext cx="5619749" cy="39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Shape 4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6152" y="1055025"/>
            <a:ext cx="3006150" cy="29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測試</a:t>
            </a:r>
          </a:p>
        </p:txBody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先透過testFB.html登入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再到/cart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安裝chrome套件</a:t>
            </a:r>
            <a:br>
              <a:rPr lang="zh-TW"/>
            </a:br>
            <a:r>
              <a:rPr lang="zh-TW"/>
              <a:t>JSON Viewer</a:t>
            </a:r>
          </a:p>
        </p:txBody>
      </p:sp>
      <p:pic>
        <p:nvPicPr>
          <p:cNvPr id="487" name="Shape 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727" y="1152472"/>
            <a:ext cx="4672318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(2)  PUT /updateCart   更新User購物車的內容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3525" y="1862599"/>
            <a:ext cx="2498775" cy="171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Shape 4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74" y="1452125"/>
            <a:ext cx="5898699" cy="26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PUT /updateCart </a:t>
            </a:r>
          </a:p>
        </p:txBody>
      </p:sp>
      <p:pic>
        <p:nvPicPr>
          <p:cNvPr id="500" name="Shape 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25" y="1186425"/>
            <a:ext cx="8776574" cy="261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測試是否會遇到錯誤？  用testFB.html內表單(v4)</a:t>
            </a:r>
          </a:p>
        </p:txBody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改route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/>
              <a:t>或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使用method-override</a:t>
            </a:r>
            <a:br>
              <a:rPr lang="zh-TW" sz="2400"/>
            </a:br>
            <a:r>
              <a:rPr lang="zh-TW" sz="2400"/>
              <a:t>npm install method-override --save</a:t>
            </a:r>
          </a:p>
        </p:txBody>
      </p:sp>
      <p:pic>
        <p:nvPicPr>
          <p:cNvPr id="507" name="Shape 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599" y="3533973"/>
            <a:ext cx="5843299" cy="88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OAuth</a:t>
            </a:r>
            <a:r>
              <a:rPr lang="zh-TW"/>
              <a:t>：第三方授權的標準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zh-TW" sz="3000">
                <a:solidFill>
                  <a:srgbClr val="FFFFFF"/>
                </a:solidFill>
              </a:rPr>
              <a:t>讓第三方服務能讀取用戶資料</a:t>
            </a:r>
          </a:p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zh-TW" sz="3000">
                <a:solidFill>
                  <a:srgbClr val="FFFFFF"/>
                </a:solidFill>
              </a:rPr>
              <a:t>當我們開發Web App想要透過FB授權，</a:t>
            </a:r>
            <a:br>
              <a:rPr lang="zh-TW" sz="3000">
                <a:solidFill>
                  <a:srgbClr val="FFFFFF"/>
                </a:solidFill>
              </a:rPr>
            </a:br>
            <a:r>
              <a:rPr lang="zh-TW" sz="3000">
                <a:solidFill>
                  <a:srgbClr val="FFFFFF"/>
                </a:solidFill>
              </a:rPr>
              <a:t>會將網頁導到FB的OAuth介面，讓使用者同意授權，接著導回我們的網站繼續操作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測試</a:t>
            </a:r>
          </a:p>
        </p:txBody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775" y="1358937"/>
            <a:ext cx="487680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title"/>
          </p:nvPr>
        </p:nvSpPr>
        <p:spPr>
          <a:xfrm>
            <a:off x="107600" y="1054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(3) PUT /remove  移除購物車內資料</a:t>
            </a:r>
          </a:p>
        </p:txBody>
      </p:sp>
      <p:pic>
        <p:nvPicPr>
          <p:cNvPr id="520" name="Shape 5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000" y="678175"/>
            <a:ext cx="3953750" cy="9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Shape 5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92147"/>
            <a:ext cx="9144001" cy="3351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(4) GET /me   載入目前已登入user的資料</a:t>
            </a:r>
          </a:p>
        </p:txBody>
      </p:sp>
      <p:pic>
        <p:nvPicPr>
          <p:cNvPr id="527" name="Shape 5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150" y="1304925"/>
            <a:ext cx="6238699" cy="288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>
            <p:ph type="title"/>
          </p:nvPr>
        </p:nvSpPr>
        <p:spPr>
          <a:xfrm>
            <a:off x="311700" y="865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GET /me      populate user購物車中的product</a:t>
            </a:r>
          </a:p>
        </p:txBody>
      </p:sp>
      <p:pic>
        <p:nvPicPr>
          <p:cNvPr id="533" name="Shape 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9362" y="1314450"/>
            <a:ext cx="2562225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Shape 5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0587" y="659237"/>
            <a:ext cx="3209925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(5) GET /logout               登出</a:t>
            </a:r>
          </a:p>
        </p:txBody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311700" y="1193300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00"/>
                </a:solidFill>
              </a:rPr>
              <a:t>req.logout( ) </a:t>
            </a:r>
            <a:r>
              <a:rPr lang="zh-TW" sz="2400"/>
              <a:t>會移除req.user及清除login session</a:t>
            </a:r>
          </a:p>
        </p:txBody>
      </p:sp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76" y="2040725"/>
            <a:ext cx="7388250" cy="22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type="title"/>
          </p:nvPr>
        </p:nvSpPr>
        <p:spPr>
          <a:xfrm>
            <a:off x="311700" y="776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練習15~20分鐘</a:t>
            </a:r>
          </a:p>
        </p:txBody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x="311700" y="734775"/>
            <a:ext cx="8520600" cy="383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建立這5個routes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測試加product到購物車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測試移除該product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測試logout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Question ?</a:t>
            </a:r>
          </a:p>
        </p:txBody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測試成功嗎？</a:t>
            </a:r>
          </a:p>
        </p:txBody>
      </p:sp>
      <p:pic>
        <p:nvPicPr>
          <p:cNvPr id="554" name="Shape 5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002" y="1152475"/>
            <a:ext cx="5070375" cy="30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>
            <p:ph type="title"/>
          </p:nvPr>
        </p:nvSpPr>
        <p:spPr>
          <a:xfrm>
            <a:off x="-781950" y="221275"/>
            <a:ext cx="107079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7200"/>
              <a:t>Stripe</a:t>
            </a:r>
          </a:p>
        </p:txBody>
      </p:sp>
      <p:pic>
        <p:nvPicPr>
          <p:cNvPr id="560" name="Shape 5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125" y="1868325"/>
            <a:ext cx="5696399" cy="32170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Shape 561"/>
          <p:cNvSpPr txBox="1"/>
          <p:nvPr/>
        </p:nvSpPr>
        <p:spPr>
          <a:xfrm>
            <a:off x="848675" y="1363025"/>
            <a:ext cx="2777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 u="sng">
                <a:solidFill>
                  <a:schemeClr val="hlink"/>
                </a:solidFill>
                <a:hlinkClick r:id="rId4"/>
              </a:rPr>
              <a:t>https://stripe.com/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>
            <p:ph type="title"/>
          </p:nvPr>
        </p:nvSpPr>
        <p:spPr>
          <a:xfrm>
            <a:off x="311700" y="18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註冊取得sk/pk key</a:t>
            </a:r>
          </a:p>
        </p:txBody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一樣先copy出來</a:t>
            </a:r>
          </a:p>
        </p:txBody>
      </p:sp>
      <p:pic>
        <p:nvPicPr>
          <p:cNvPr id="568" name="Shape 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620" y="757725"/>
            <a:ext cx="5808705" cy="43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type="title"/>
          </p:nvPr>
        </p:nvSpPr>
        <p:spPr>
          <a:xfrm>
            <a:off x="311700" y="1592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步驟：</a:t>
            </a:r>
          </a:p>
        </p:txBody>
      </p:sp>
      <p:sp>
        <p:nvSpPr>
          <p:cNvPr id="574" name="Shape 574"/>
          <p:cNvSpPr txBox="1"/>
          <p:nvPr>
            <p:ph idx="1" type="body"/>
          </p:nvPr>
        </p:nvSpPr>
        <p:spPr>
          <a:xfrm>
            <a:off x="311700" y="673975"/>
            <a:ext cx="8520600" cy="389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2400" u="sng"/>
              <a:t>後端：</a:t>
            </a:r>
          </a:p>
          <a:p>
            <a:pPr indent="-381000" lvl="0" marL="457200" rtl="0">
              <a:spcBef>
                <a:spcPts val="0"/>
              </a:spcBef>
              <a:buClr>
                <a:srgbClr val="F6B26B"/>
              </a:buClr>
              <a:buSzPct val="100000"/>
              <a:buAutoNum type="arabicPeriod"/>
            </a:pPr>
            <a:r>
              <a:rPr lang="zh-TW" sz="2400">
                <a:solidFill>
                  <a:srgbClr val="F6B26B"/>
                </a:solidFill>
              </a:rPr>
              <a:t>npm install stripe --save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zh-TW" sz="2400"/>
              <a:t>引入stripe js檔 (public/views/index.html)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zh-TW" sz="2400"/>
              <a:t>新增</a:t>
            </a:r>
            <a:r>
              <a:rPr lang="zh-TW" sz="2400">
                <a:solidFill>
                  <a:srgbClr val="FFFF00"/>
                </a:solidFill>
              </a:rPr>
              <a:t>POST /payment</a:t>
            </a:r>
            <a:r>
              <a:rPr lang="zh-TW" sz="2400"/>
              <a:t> routes  (app/routes.js)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TW" sz="2400" u="sng"/>
              <a:t>前端：(angular 1)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新增$scope.pay function (public/js/app.js)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○"/>
            </a:pPr>
            <a:r>
              <a:rPr lang="zh-TW" sz="2400"/>
              <a:t>$scope.stripeToken={ }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○"/>
            </a:pPr>
            <a:r>
              <a:rPr lang="zh-TW" sz="2400"/>
              <a:t>Stripe.card.createToken( )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○"/>
            </a:pPr>
            <a:r>
              <a:rPr lang="zh-TW" sz="2400"/>
              <a:t> $http.post('/payment',function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2953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驗證流程與token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3050" y="929472"/>
            <a:ext cx="5995824" cy="386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testStripe.html</a:t>
            </a:r>
          </a:p>
        </p:txBody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350" y="1928812"/>
            <a:ext cx="6591300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>
            <p:ph type="title"/>
          </p:nvPr>
        </p:nvSpPr>
        <p:spPr>
          <a:xfrm>
            <a:off x="2291950" y="20909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6000"/>
              <a:t>先處理後端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建立Stripe  (app/routes.js)</a:t>
            </a:r>
          </a:p>
        </p:txBody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Test secret key(sk)</a:t>
            </a:r>
          </a:p>
        </p:txBody>
      </p:sp>
      <p:pic>
        <p:nvPicPr>
          <p:cNvPr id="593" name="Shape 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673" y="2401750"/>
            <a:ext cx="8618649" cy="9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type="title"/>
          </p:nvPr>
        </p:nvSpPr>
        <p:spPr>
          <a:xfrm>
            <a:off x="311700" y="190500"/>
            <a:ext cx="8520600" cy="82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POST  /payment</a:t>
            </a:r>
            <a:br>
              <a:rPr lang="zh-TW"/>
            </a:br>
            <a:r>
              <a:rPr lang="zh-TW"/>
              <a:t>/app/routes.js</a:t>
            </a:r>
          </a:p>
        </p:txBody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311700" y="1687275"/>
            <a:ext cx="8520600" cy="288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用POST method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建立charge 物件</a:t>
            </a:r>
            <a:br>
              <a:rPr lang="zh-TW"/>
            </a:br>
            <a:r>
              <a:rPr lang="zh-TW"/>
              <a:t>-數量(amount)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-貨幣(currency)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-stripeToken:req.body.</a:t>
            </a:r>
            <a:r>
              <a:rPr lang="zh-TW">
                <a:solidFill>
                  <a:srgbClr val="FFFF00"/>
                </a:solidFill>
              </a:rPr>
              <a:t>stripeToken</a:t>
            </a:r>
            <a:br>
              <a:rPr lang="zh-TW"/>
            </a:br>
            <a:r>
              <a:rPr lang="zh-TW"/>
              <a:t>前端傳入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-描述(description)</a:t>
            </a:r>
            <a:br>
              <a:rPr lang="zh-TW"/>
            </a:br>
          </a:p>
        </p:txBody>
      </p:sp>
      <p:pic>
        <p:nvPicPr>
          <p:cNvPr id="600" name="Shape 6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9024" y="122174"/>
            <a:ext cx="4844975" cy="489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amount先改任意數字for test</a:t>
            </a:r>
          </a:p>
        </p:txBody>
      </p:sp>
      <p:sp>
        <p:nvSpPr>
          <p:cNvPr id="606" name="Shape 6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zh-TW"/>
              <a:t>實際資料是由req.user.data抓</a:t>
            </a:r>
          </a:p>
        </p:txBody>
      </p:sp>
      <p:pic>
        <p:nvPicPr>
          <p:cNvPr id="607" name="Shape 6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600" y="1955649"/>
            <a:ext cx="7492525" cy="27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type="title"/>
          </p:nvPr>
        </p:nvSpPr>
        <p:spPr>
          <a:xfrm>
            <a:off x="70200" y="110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000"/>
              <a:t>先改成可以測試的API版本</a:t>
            </a:r>
          </a:p>
        </p:txBody>
      </p:sp>
      <p:pic>
        <p:nvPicPr>
          <p:cNvPr id="613" name="Shape 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00" y="1509250"/>
            <a:ext cx="4571675" cy="18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Shape 6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749" y="1349698"/>
            <a:ext cx="4256225" cy="335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>
            <p:ph type="title"/>
          </p:nvPr>
        </p:nvSpPr>
        <p:spPr>
          <a:xfrm>
            <a:off x="311700" y="2273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600"/>
              <a:t>用form測試 </a:t>
            </a:r>
          </a:p>
        </p:txBody>
      </p:sp>
      <p:sp>
        <p:nvSpPr>
          <p:cNvPr id="620" name="Shape 6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public/testStripe.html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改成自己的</a:t>
            </a:r>
            <a:r>
              <a:rPr lang="zh-TW" sz="2400">
                <a:solidFill>
                  <a:srgbClr val="FFFF00"/>
                </a:solidFill>
              </a:rPr>
              <a:t>Test</a:t>
            </a:r>
            <a:r>
              <a:rPr lang="zh-TW" sz="2400"/>
              <a:t> </a:t>
            </a:r>
            <a:r>
              <a:rPr lang="zh-TW" sz="2400">
                <a:solidFill>
                  <a:srgbClr val="FFFF00"/>
                </a:solidFill>
              </a:rPr>
              <a:t>publishable key</a:t>
            </a:r>
          </a:p>
        </p:txBody>
      </p:sp>
      <p:pic>
        <p:nvPicPr>
          <p:cNvPr id="621" name="Shape 6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13" y="2451675"/>
            <a:ext cx="8355574" cy="155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Shape 6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8387" y="408412"/>
            <a:ext cx="4029075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測試網址  (v5)</a:t>
            </a:r>
          </a:p>
        </p:txBody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http://localhost:3000/testStripe.html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29" name="Shape 6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479" y="2072204"/>
            <a:ext cx="4682675" cy="115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Shape 6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500" y="3643650"/>
            <a:ext cx="6439500" cy="92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Shape 6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1452" y="352277"/>
            <a:ext cx="3228449" cy="13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測試卡片</a:t>
            </a:r>
          </a:p>
        </p:txBody>
      </p:sp>
      <p:sp>
        <p:nvSpPr>
          <p:cNvPr id="637" name="Shape 6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FFFF"/>
                </a:solidFill>
              </a:rPr>
              <a:t>Card Number :4242 4242 4242 4242   (16碼無空白)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FFFF"/>
                </a:solidFill>
              </a:rPr>
              <a:t>mm/yy  11/17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FFFF"/>
                </a:solidFill>
              </a:rPr>
              <a:t>cvc  123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3" name="Shape 6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44" name="Shape 6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" y="157162"/>
            <a:ext cx="8972550" cy="48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2333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問題是...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859325"/>
            <a:ext cx="8730000" cy="370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每個網站服務如FB ，Google，Twitter的OAuth 授權API都不同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自己一一處理很累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所以有人開發了 </a:t>
            </a:r>
            <a:r>
              <a:rPr lang="zh-TW" sz="2400">
                <a:solidFill>
                  <a:srgbClr val="FFFF00"/>
                </a:solidFill>
              </a:rPr>
              <a:t>Passport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一個做第三方認證登入的程式框架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將各大網站的OAuth進行整合包裝成一個module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/>
          <p:nvPr>
            <p:ph type="title"/>
          </p:nvPr>
        </p:nvSpPr>
        <p:spPr>
          <a:xfrm>
            <a:off x="311700" y="2817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600"/>
              <a:t>練習：15分鐘</a:t>
            </a:r>
          </a:p>
        </p:txBody>
      </p:sp>
      <p:sp>
        <p:nvSpPr>
          <p:cNvPr id="650" name="Shape 6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3000"/>
              <a:t>取得</a:t>
            </a:r>
            <a:r>
              <a:rPr lang="zh-TW" sz="3000">
                <a:solidFill>
                  <a:srgbClr val="FFFF00"/>
                </a:solidFill>
              </a:rPr>
              <a:t>Stripe pk/sk key</a:t>
            </a:r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3000"/>
              <a:t>調整</a:t>
            </a:r>
            <a:r>
              <a:rPr lang="zh-TW" sz="2800">
                <a:solidFill>
                  <a:srgbClr val="FFFF00"/>
                </a:solidFill>
              </a:rPr>
              <a:t>app/routes.js</a:t>
            </a:r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3000"/>
              <a:t>修正成可測試版</a:t>
            </a:r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3000"/>
              <a:t>用</a:t>
            </a:r>
            <a:r>
              <a:rPr lang="zh-TW" sz="2400" u="sng">
                <a:solidFill>
                  <a:schemeClr val="accent5"/>
                </a:solidFill>
                <a:hlinkClick r:id="rId3"/>
              </a:rPr>
              <a:t>http://localhost:3000/testStripe.html</a:t>
            </a:r>
            <a:r>
              <a:rPr lang="zh-TW" sz="3000"/>
              <a:t>測試</a:t>
            </a:r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3000"/>
              <a:t>確認stripe是否有payment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>
            <p:ph idx="1" type="body"/>
          </p:nvPr>
        </p:nvSpPr>
        <p:spPr>
          <a:xfrm>
            <a:off x="311700" y="1476275"/>
            <a:ext cx="8520600" cy="195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6" name="Shape 656"/>
          <p:cNvSpPr txBox="1"/>
          <p:nvPr>
            <p:ph type="title"/>
          </p:nvPr>
        </p:nvSpPr>
        <p:spPr>
          <a:xfrm>
            <a:off x="215475" y="1729050"/>
            <a:ext cx="8520600" cy="125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7200"/>
              <a:t>EJS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Rendering HTML and Templates</a:t>
            </a:r>
          </a:p>
        </p:txBody>
      </p:sp>
      <p:sp>
        <p:nvSpPr>
          <p:cNvPr id="662" name="Shape 662"/>
          <p:cNvSpPr txBox="1"/>
          <p:nvPr>
            <p:ph idx="1" type="body"/>
          </p:nvPr>
        </p:nvSpPr>
        <p:spPr>
          <a:xfrm>
            <a:off x="311700" y="1202900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2400"/>
              <a:t>學會使用</a:t>
            </a:r>
            <a:r>
              <a:rPr lang="zh-TW" sz="2400">
                <a:solidFill>
                  <a:srgbClr val="FFFF00"/>
                </a:solidFill>
              </a:rPr>
              <a:t>res.render( )</a:t>
            </a:r>
            <a:r>
              <a:rPr lang="zh-TW" sz="2400"/>
              <a:t>來render HTML (從EJS file)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2400"/>
              <a:t>了解EJS是什麼及為什麼要用它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2400"/>
              <a:t>學會傳入變數到EJS template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新增EJSDemo folder</a:t>
            </a:r>
          </a:p>
        </p:txBody>
      </p:sp>
      <p:sp>
        <p:nvSpPr>
          <p:cNvPr id="668" name="Shape 6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執行npm init建立package.json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entry point改為app.js</a:t>
            </a:r>
          </a:p>
        </p:txBody>
      </p:sp>
      <p:pic>
        <p:nvPicPr>
          <p:cNvPr id="669" name="Shape 6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975" y="337525"/>
            <a:ext cx="299085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Shape 6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2825" y="2484925"/>
            <a:ext cx="462915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/>
          <p:nvPr>
            <p:ph idx="1" type="body"/>
          </p:nvPr>
        </p:nvSpPr>
        <p:spPr>
          <a:xfrm>
            <a:off x="311700" y="466425"/>
            <a:ext cx="8520600" cy="410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新增app.js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執行npm install express ejs --save</a:t>
            </a:r>
          </a:p>
        </p:txBody>
      </p:sp>
      <p:pic>
        <p:nvPicPr>
          <p:cNvPr id="67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537" y="317125"/>
            <a:ext cx="208597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Shape 6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9587" y="1930487"/>
            <a:ext cx="4333875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建立server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建立/ route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測試localhost:3000/</a:t>
            </a:r>
          </a:p>
        </p:txBody>
      </p:sp>
      <p:pic>
        <p:nvPicPr>
          <p:cNvPr id="683" name="Shape 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500" y="3742425"/>
            <a:ext cx="4085600" cy="11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Shape 6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247" y="220250"/>
            <a:ext cx="5212450" cy="312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 txBox="1"/>
          <p:nvPr>
            <p:ph type="title"/>
          </p:nvPr>
        </p:nvSpPr>
        <p:spPr>
          <a:xfrm>
            <a:off x="311700" y="2344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使用EJS</a:t>
            </a:r>
          </a:p>
        </p:txBody>
      </p:sp>
      <p:sp>
        <p:nvSpPr>
          <p:cNvPr id="690" name="Shape 690"/>
          <p:cNvSpPr txBox="1"/>
          <p:nvPr>
            <p:ph idx="1" type="body"/>
          </p:nvPr>
        </p:nvSpPr>
        <p:spPr>
          <a:xfrm>
            <a:off x="225600" y="807150"/>
            <a:ext cx="8606700" cy="376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改用res.</a:t>
            </a:r>
            <a:r>
              <a:rPr lang="zh-TW">
                <a:solidFill>
                  <a:srgbClr val="FFFF00"/>
                </a:solidFill>
              </a:rPr>
              <a:t>render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建立views folder及home.ejs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這邊的’home.ejs’會對應到 </a:t>
            </a:r>
            <a:r>
              <a:rPr lang="zh-TW">
                <a:solidFill>
                  <a:srgbClr val="FFFF00"/>
                </a:solidFill>
              </a:rPr>
              <a:t>views</a:t>
            </a:r>
            <a:r>
              <a:rPr lang="zh-TW"/>
              <a:t>/home.ejs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91" name="Shape 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750" y="2570750"/>
            <a:ext cx="243840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Shape 6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9597" y="2089400"/>
            <a:ext cx="4894400" cy="305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8" name="Shape 6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99" name="Shape 6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550" y="1246175"/>
            <a:ext cx="5448300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新增/books/:category</a:t>
            </a:r>
          </a:p>
        </p:txBody>
      </p:sp>
      <p:sp>
        <p:nvSpPr>
          <p:cNvPr id="705" name="Shape 7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271" y="1325150"/>
            <a:ext cx="5186025" cy="35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新增views/category.ejs</a:t>
            </a:r>
          </a:p>
        </p:txBody>
      </p:sp>
      <p:sp>
        <p:nvSpPr>
          <p:cNvPr id="712" name="Shape 7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13" name="Shape 7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425" y="1643062"/>
            <a:ext cx="615315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